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5"/>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134805631" r:id="rId13"/>
    <p:sldId id="2134805632" r:id="rId14"/>
    <p:sldId id="2134805633" r:id="rId15"/>
    <p:sldId id="2134805638" r:id="rId16"/>
    <p:sldId id="2076137126" r:id="rId17"/>
    <p:sldId id="2076137127" r:id="rId18"/>
    <p:sldId id="263" r:id="rId19"/>
    <p:sldId id="2134805556" r:id="rId20"/>
    <p:sldId id="2134805557" r:id="rId21"/>
    <p:sldId id="2076137131" r:id="rId22"/>
    <p:sldId id="2134805558" r:id="rId23"/>
    <p:sldId id="2076137132" r:id="rId24"/>
    <p:sldId id="2134805580" r:id="rId25"/>
    <p:sldId id="2076137141" r:id="rId26"/>
    <p:sldId id="2134805567" r:id="rId27"/>
    <p:sldId id="2134805568" r:id="rId28"/>
    <p:sldId id="2134805582" r:id="rId29"/>
    <p:sldId id="2134805577" r:id="rId30"/>
    <p:sldId id="2134805572" r:id="rId31"/>
    <p:sldId id="2134805575" r:id="rId32"/>
    <p:sldId id="2134805576" r:id="rId33"/>
    <p:sldId id="2134805574" r:id="rId34"/>
    <p:sldId id="2134805599" r:id="rId35"/>
    <p:sldId id="2134805597" r:id="rId36"/>
    <p:sldId id="2134805598" r:id="rId37"/>
    <p:sldId id="2134805600" r:id="rId38"/>
    <p:sldId id="2134805601" r:id="rId39"/>
    <p:sldId id="2134805602" r:id="rId40"/>
    <p:sldId id="2134805603" r:id="rId41"/>
    <p:sldId id="2134805606" r:id="rId42"/>
    <p:sldId id="2134805634" r:id="rId43"/>
    <p:sldId id="2134805605" r:id="rId44"/>
    <p:sldId id="2134805636" r:id="rId45"/>
    <p:sldId id="2076137128" r:id="rId46"/>
    <p:sldId id="2134805559" r:id="rId47"/>
    <p:sldId id="2134805581" r:id="rId48"/>
    <p:sldId id="2134805560" r:id="rId49"/>
    <p:sldId id="2134805562" r:id="rId50"/>
    <p:sldId id="2134805563" r:id="rId51"/>
    <p:sldId id="2134805565" r:id="rId52"/>
    <p:sldId id="2134805566" r:id="rId53"/>
    <p:sldId id="2134805607" r:id="rId54"/>
    <p:sldId id="2134805608" r:id="rId55"/>
    <p:sldId id="2134805635" r:id="rId56"/>
    <p:sldId id="2134805639" r:id="rId57"/>
    <p:sldId id="2134805637" r:id="rId58"/>
    <p:sldId id="2076137130" r:id="rId59"/>
    <p:sldId id="2134805591" r:id="rId60"/>
    <p:sldId id="2134805583" r:id="rId61"/>
    <p:sldId id="2134805586" r:id="rId62"/>
    <p:sldId id="2134805584" r:id="rId63"/>
    <p:sldId id="2134805585" r:id="rId64"/>
    <p:sldId id="2134805595" r:id="rId65"/>
    <p:sldId id="2134805593" r:id="rId66"/>
    <p:sldId id="2134805590" r:id="rId67"/>
    <p:sldId id="2134805596" r:id="rId68"/>
    <p:sldId id="2134805592" r:id="rId69"/>
    <p:sldId id="2134805589" r:id="rId70"/>
    <p:sldId id="2134805594" r:id="rId71"/>
    <p:sldId id="4950" r:id="rId72"/>
    <p:sldId id="4926" r:id="rId73"/>
    <p:sldId id="4928" r:id="rId74"/>
    <p:sldId id="4929" r:id="rId75"/>
    <p:sldId id="4930" r:id="rId76"/>
    <p:sldId id="4931" r:id="rId77"/>
    <p:sldId id="4932" r:id="rId78"/>
    <p:sldId id="4933" r:id="rId79"/>
    <p:sldId id="4991" r:id="rId80"/>
    <p:sldId id="5027" r:id="rId81"/>
    <p:sldId id="2134805615" r:id="rId82"/>
    <p:sldId id="2134805616" r:id="rId83"/>
    <p:sldId id="2134805617" r:id="rId84"/>
    <p:sldId id="2134805618" r:id="rId85"/>
    <p:sldId id="2134805619" r:id="rId86"/>
    <p:sldId id="2134805620" r:id="rId87"/>
    <p:sldId id="2134805621" r:id="rId88"/>
    <p:sldId id="2134805622" r:id="rId89"/>
    <p:sldId id="2134805623" r:id="rId90"/>
    <p:sldId id="2134805624" r:id="rId91"/>
    <p:sldId id="2134805625" r:id="rId92"/>
    <p:sldId id="2134805626" r:id="rId93"/>
    <p:sldId id="2134805627" r:id="rId94"/>
    <p:sldId id="2134805628" r:id="rId95"/>
    <p:sldId id="2134805629" r:id="rId96"/>
    <p:sldId id="2134805630" r:id="rId97"/>
    <p:sldId id="678" r:id="rId98"/>
    <p:sldId id="683" r:id="rId99"/>
    <p:sldId id="3139" r:id="rId100"/>
    <p:sldId id="3140" r:id="rId101"/>
    <p:sldId id="2595" r:id="rId102"/>
    <p:sldId id="3151" r:id="rId103"/>
    <p:sldId id="3152" r:id="rId104"/>
    <p:sldId id="3153" r:id="rId105"/>
    <p:sldId id="2582" r:id="rId106"/>
    <p:sldId id="2583" r:id="rId107"/>
    <p:sldId id="3161" r:id="rId108"/>
    <p:sldId id="3162" r:id="rId109"/>
    <p:sldId id="3166" r:id="rId110"/>
    <p:sldId id="3167" r:id="rId111"/>
    <p:sldId id="3155" r:id="rId112"/>
    <p:sldId id="3169" r:id="rId113"/>
    <p:sldId id="3172" r:id="rId114"/>
    <p:sldId id="3149" r:id="rId115"/>
    <p:sldId id="11962" r:id="rId116"/>
    <p:sldId id="3160" r:id="rId117"/>
    <p:sldId id="11964" r:id="rId118"/>
    <p:sldId id="11975" r:id="rId119"/>
    <p:sldId id="11976" r:id="rId120"/>
    <p:sldId id="11953" r:id="rId121"/>
    <p:sldId id="11968" r:id="rId122"/>
    <p:sldId id="3201" r:id="rId123"/>
    <p:sldId id="3164" r:id="rId124"/>
    <p:sldId id="2076137135" r:id="rId125"/>
    <p:sldId id="3194" r:id="rId126"/>
    <p:sldId id="3204" r:id="rId127"/>
    <p:sldId id="3187" r:id="rId128"/>
    <p:sldId id="2581" r:id="rId129"/>
    <p:sldId id="2076136257" r:id="rId130"/>
    <p:sldId id="2588" r:id="rId131"/>
    <p:sldId id="2590" r:id="rId132"/>
    <p:sldId id="11982" r:id="rId133"/>
    <p:sldId id="11952" r:id="rId134"/>
    <p:sldId id="11954" r:id="rId135"/>
    <p:sldId id="2076137136" r:id="rId136"/>
    <p:sldId id="3191" r:id="rId137"/>
    <p:sldId id="2076137137" r:id="rId138"/>
    <p:sldId id="3192" r:id="rId139"/>
    <p:sldId id="2591" r:id="rId140"/>
    <p:sldId id="2076137138" r:id="rId141"/>
    <p:sldId id="2585" r:id="rId142"/>
    <p:sldId id="2076137139" r:id="rId143"/>
    <p:sldId id="3230" r:id="rId144"/>
    <p:sldId id="3207" r:id="rId145"/>
    <p:sldId id="11981" r:id="rId146"/>
    <p:sldId id="2076137140" r:id="rId147"/>
    <p:sldId id="3188" r:id="rId148"/>
    <p:sldId id="3185" r:id="rId149"/>
    <p:sldId id="2134805640" r:id="rId150"/>
    <p:sldId id="2134805641" r:id="rId151"/>
    <p:sldId id="2134805642" r:id="rId152"/>
    <p:sldId id="2134805643" r:id="rId153"/>
    <p:sldId id="2134805644" r:id="rId154"/>
    <p:sldId id="2134805645" r:id="rId155"/>
    <p:sldId id="2134805646" r:id="rId156"/>
    <p:sldId id="2134805647" r:id="rId157"/>
    <p:sldId id="2134805648" r:id="rId158"/>
    <p:sldId id="2134805649" r:id="rId159"/>
    <p:sldId id="2134805650" r:id="rId160"/>
    <p:sldId id="2134805651" r:id="rId161"/>
    <p:sldId id="2134805652" r:id="rId162"/>
    <p:sldId id="2134805654" r:id="rId163"/>
    <p:sldId id="2134805655" r:id="rId164"/>
    <p:sldId id="2134805656" r:id="rId165"/>
    <p:sldId id="2134805657" r:id="rId166"/>
    <p:sldId id="2134805658" r:id="rId167"/>
    <p:sldId id="2134805659" r:id="rId168"/>
    <p:sldId id="2134805660" r:id="rId169"/>
    <p:sldId id="2134805661" r:id="rId170"/>
    <p:sldId id="2134805662" r:id="rId171"/>
    <p:sldId id="2134805663" r:id="rId172"/>
    <p:sldId id="2134805664" r:id="rId173"/>
    <p:sldId id="2134805665" r:id="rId174"/>
    <p:sldId id="2134805666" r:id="rId175"/>
    <p:sldId id="369" r:id="rId176"/>
    <p:sldId id="5043" r:id="rId177"/>
    <p:sldId id="2134805667" r:id="rId178"/>
    <p:sldId id="2134805668" r:id="rId179"/>
    <p:sldId id="2134805669" r:id="rId180"/>
    <p:sldId id="2134805670" r:id="rId181"/>
    <p:sldId id="2134805671" r:id="rId182"/>
    <p:sldId id="2134805672" r:id="rId183"/>
    <p:sldId id="2134805673" r:id="rId184"/>
    <p:sldId id="2134805653" r:id="rId185"/>
    <p:sldId id="2134805674" r:id="rId186"/>
    <p:sldId id="2134805675" r:id="rId187"/>
    <p:sldId id="370" r:id="rId188"/>
    <p:sldId id="4965" r:id="rId189"/>
    <p:sldId id="2076137133" r:id="rId190"/>
    <p:sldId id="2134805676" r:id="rId191"/>
    <p:sldId id="5044" r:id="rId192"/>
    <p:sldId id="5046" r:id="rId193"/>
    <p:sldId id="5047" r:id="rId194"/>
    <p:sldId id="2134805677" r:id="rId195"/>
    <p:sldId id="2134805678" r:id="rId196"/>
    <p:sldId id="2134805679" r:id="rId197"/>
    <p:sldId id="2134805680" r:id="rId198"/>
    <p:sldId id="2134805681" r:id="rId199"/>
    <p:sldId id="2134805682" r:id="rId200"/>
    <p:sldId id="2134805683" r:id="rId201"/>
    <p:sldId id="2134805684" r:id="rId202"/>
    <p:sldId id="2134805685" r:id="rId203"/>
    <p:sldId id="2134805686" r:id="rId204"/>
    <p:sldId id="2134805687" r:id="rId205"/>
    <p:sldId id="2134805688" r:id="rId206"/>
    <p:sldId id="2134805689" r:id="rId207"/>
    <p:sldId id="2134805690" r:id="rId208"/>
    <p:sldId id="2134805691" r:id="rId209"/>
    <p:sldId id="2134805692" r:id="rId210"/>
    <p:sldId id="2134805693" r:id="rId211"/>
    <p:sldId id="2134805694" r:id="rId212"/>
    <p:sldId id="2134805695" r:id="rId213"/>
    <p:sldId id="2134805696" r:id="rId214"/>
    <p:sldId id="2134805697" r:id="rId215"/>
    <p:sldId id="2134805698" r:id="rId216"/>
    <p:sldId id="3218" r:id="rId217"/>
    <p:sldId id="3233" r:id="rId218"/>
    <p:sldId id="3234" r:id="rId219"/>
    <p:sldId id="3235" r:id="rId220"/>
    <p:sldId id="3222" r:id="rId221"/>
    <p:sldId id="3208" r:id="rId222"/>
    <p:sldId id="3219" r:id="rId223"/>
    <p:sldId id="3220" r:id="rId224"/>
    <p:sldId id="3186" r:id="rId225"/>
    <p:sldId id="2134805699" r:id="rId226"/>
    <p:sldId id="2134805700" r:id="rId227"/>
    <p:sldId id="2134805701" r:id="rId228"/>
    <p:sldId id="2134805702" r:id="rId229"/>
    <p:sldId id="2134805703" r:id="rId230"/>
    <p:sldId id="2134805704" r:id="rId231"/>
    <p:sldId id="2134805705" r:id="rId232"/>
    <p:sldId id="2134805706" r:id="rId233"/>
    <p:sldId id="2134805707" r:id="rId2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134805631"/>
            <p14:sldId id="2134805632"/>
            <p14:sldId id="2134805633"/>
            <p14:sldId id="2134805638"/>
            <p14:sldId id="2076137126"/>
            <p14:sldId id="2076137127"/>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3"/>
            <p14:sldId id="2134805606"/>
            <p14:sldId id="2134805634"/>
            <p14:sldId id="2134805605"/>
            <p14:sldId id="213480563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35"/>
            <p14:sldId id="2134805639"/>
            <p14:sldId id="2134805637"/>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 name="IMPORTED" id="{4A6312DE-6D52-43A6-B0FE-D3196A45DB7A}">
          <p14:sldIdLst/>
        </p14:section>
        <p14:section name="INTRO" id="{B8A6F91E-C1E0-4E28-9669-397CE76005E4}">
          <p14:sldIdLst>
            <p14:sldId id="2134805640"/>
            <p14:sldId id="2134805641"/>
            <p14:sldId id="2134805642"/>
            <p14:sldId id="2134805643"/>
            <p14:sldId id="2134805644"/>
            <p14:sldId id="2134805645"/>
            <p14:sldId id="2134805646"/>
            <p14:sldId id="2134805647"/>
            <p14:sldId id="2134805648"/>
            <p14:sldId id="2134805649"/>
            <p14:sldId id="2134805650"/>
            <p14:sldId id="2134805651"/>
            <p14:sldId id="2134805652"/>
            <p14:sldId id="2134805654"/>
            <p14:sldId id="2134805655"/>
            <p14:sldId id="2134805656"/>
            <p14:sldId id="2134805657"/>
            <p14:sldId id="2134805658"/>
            <p14:sldId id="2134805659"/>
          </p14:sldIdLst>
        </p14:section>
        <p14:section name="NON-RELATIONAL" id="{53B3C7C3-4ADF-4046-B477-9F8F4D7B9720}">
          <p14:sldIdLst>
            <p14:sldId id="2134805660"/>
            <p14:sldId id="2134805661"/>
            <p14:sldId id="2134805662"/>
            <p14:sldId id="2134805663"/>
            <p14:sldId id="2134805664"/>
            <p14:sldId id="2134805665"/>
            <p14:sldId id="2134805666"/>
            <p14:sldId id="369"/>
            <p14:sldId id="5043"/>
            <p14:sldId id="2134805667"/>
            <p14:sldId id="2134805668"/>
            <p14:sldId id="2134805669"/>
            <p14:sldId id="2134805670"/>
            <p14:sldId id="2134805671"/>
            <p14:sldId id="2134805672"/>
            <p14:sldId id="2134805673"/>
            <p14:sldId id="2134805653"/>
            <p14:sldId id="2134805674"/>
            <p14:sldId id="2134805675"/>
            <p14:sldId id="370"/>
            <p14:sldId id="4965"/>
            <p14:sldId id="2076137133"/>
            <p14:sldId id="2134805676"/>
            <p14:sldId id="5044"/>
            <p14:sldId id="5046"/>
            <p14:sldId id="5047"/>
          </p14:sldIdLst>
        </p14:section>
        <p14:section name="RELATIONAL" id="{7A1FFDE3-26B3-40B3-80BD-6339E0EDADD9}">
          <p14:sldIdLst>
            <p14:sldId id="2134805677"/>
            <p14:sldId id="2134805678"/>
            <p14:sldId id="2134805679"/>
            <p14:sldId id="2134805680"/>
            <p14:sldId id="2134805681"/>
            <p14:sldId id="2134805682"/>
            <p14:sldId id="2134805683"/>
            <p14:sldId id="2134805684"/>
            <p14:sldId id="2134805685"/>
            <p14:sldId id="2134805686"/>
            <p14:sldId id="2134805687"/>
            <p14:sldId id="2134805688"/>
          </p14:sldIdLst>
        </p14:section>
        <p14:section name="DATA PROCESSING" id="{9C451A6E-846E-4B4B-A333-5B58348F6546}">
          <p14:sldIdLst/>
        </p14:section>
        <p14:section name="EXAM PREP" id="{BE1684AF-3B29-469D-BA80-589F0D67144C}">
          <p14:sldIdLst>
            <p14:sldId id="2134805689"/>
            <p14:sldId id="2134805690"/>
            <p14:sldId id="2134805691"/>
            <p14:sldId id="2134805692"/>
            <p14:sldId id="2134805693"/>
            <p14:sldId id="2134805694"/>
            <p14:sldId id="2134805695"/>
            <p14:sldId id="2134805696"/>
            <p14:sldId id="2134805697"/>
            <p14:sldId id="2134805698"/>
          </p14:sldIdLst>
        </p14:section>
        <p14:section name="REFERENCE" id="{CBC979A2-64A7-0C4F-AAF1-027BFA8388EA}">
          <p14:sldIdLst>
            <p14:sldId id="3218"/>
            <p14:sldId id="3233"/>
            <p14:sldId id="3234"/>
            <p14:sldId id="3235"/>
            <p14:sldId id="3222"/>
            <p14:sldId id="3208"/>
            <p14:sldId id="3219"/>
            <p14:sldId id="3220"/>
            <p14:sldId id="3186"/>
            <p14:sldId id="2134805699"/>
            <p14:sldId id="2134805700"/>
            <p14:sldId id="2134805701"/>
            <p14:sldId id="2134805702"/>
            <p14:sldId id="2134805703"/>
            <p14:sldId id="2134805704"/>
            <p14:sldId id="2134805705"/>
            <p14:sldId id="2134805706"/>
            <p14:sldId id="213480570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73F57A-0633-4802-ACB2-FC1E0620B117}" v="3" dt="2021-08-04T14:58:27.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51" d="100"/>
          <a:sy n="151" d="100"/>
        </p:scale>
        <p:origin x="642" y="138"/>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188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microsoft.com/office/2016/11/relationships/changesInfo" Target="changesInfos/changesInfo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Wed, 8/4/2021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Wed, 8/4/2021 9:57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107</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109</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112</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Wed, 8/4/2021 9:57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Wed, 8/4/2021 9:57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125</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132</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151</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152</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153</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154</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158</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159</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9098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0828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14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9346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105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2255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707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1125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496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8/4/2021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11.xml"/><Relationship Id="rId7" Type="http://schemas.openxmlformats.org/officeDocument/2006/relationships/image" Target="../media/image126.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33.emf"/><Relationship Id="rId4" Type="http://schemas.openxmlformats.org/officeDocument/2006/relationships/image" Target="../media/image132.w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3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40.wmf"/><Relationship Id="rId4" Type="http://schemas.openxmlformats.org/officeDocument/2006/relationships/image" Target="../media/image139.wm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44.emf"/><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s>
</file>

<file path=ppt/slides/_rels/slide1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wmf"/><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image" Target="../media/image69.wmf"/></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9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1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8.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emf"/><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0" Type="http://schemas.openxmlformats.org/officeDocument/2006/relationships/image" Target="../media/image40.emf"/><Relationship Id="rId4" Type="http://schemas.openxmlformats.org/officeDocument/2006/relationships/image" Target="../media/image34.png"/><Relationship Id="rId9" Type="http://schemas.openxmlformats.org/officeDocument/2006/relationships/image" Target="../media/image39.svg"/></Relationships>
</file>

<file path=ppt/slides/_rels/slide2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wmf"/><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image" Target="../media/image69.wmf"/></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10.xml"/><Relationship Id="rId7" Type="http://schemas.openxmlformats.org/officeDocument/2006/relationships/image" Target="../media/image121.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DP-201: Designing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948DF187-3874-4F7E-BB23-C922854BE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0" y="120015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83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25603280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a:t>
            </a:r>
            <a:r>
              <a:rPr lang="en-US" b="1" dirty="0" err="1">
                <a:solidFill>
                  <a:srgbClr val="0070C0"/>
                </a:solidFill>
              </a:rPr>
              <a:t>dpcert</a:t>
            </a:r>
            <a:endParaRPr lang="en-US" b="1" dirty="0">
              <a:solidFill>
                <a:srgbClr val="0070C0"/>
              </a:solidFill>
            </a:endParaRP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Certified: Azure Data Engineer Associate">
            <a:extLst>
              <a:ext uri="{FF2B5EF4-FFF2-40B4-BE49-F238E27FC236}">
                <a16:creationId xmlns:a16="http://schemas.microsoft.com/office/drawing/2014/main" id="{D3A8E3D6-A77F-4FD0-B2E4-AAD4FAE60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68" y="2964715"/>
            <a:ext cx="1035050" cy="10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745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Azure Storage Solutions</a:t>
            </a:r>
          </a:p>
          <a:p>
            <a:r>
              <a:rPr lang="en-US" dirty="0"/>
              <a:t>Design for Data Security and Compliance</a:t>
            </a:r>
          </a:p>
        </p:txBody>
      </p:sp>
    </p:spTree>
    <p:extLst>
      <p:ext uri="{BB962C8B-B14F-4D97-AF65-F5344CB8AC3E}">
        <p14:creationId xmlns:p14="http://schemas.microsoft.com/office/powerpoint/2010/main" val="26246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 from Day 1</a:t>
            </a:r>
          </a:p>
          <a:p>
            <a:r>
              <a:rPr lang="en-US" dirty="0"/>
              <a:t>Design Data Processing Solutions</a:t>
            </a:r>
          </a:p>
          <a:p>
            <a:r>
              <a:rPr lang="en-US" dirty="0"/>
              <a:t>Exam DP-201 strategy</a:t>
            </a:r>
          </a:p>
        </p:txBody>
      </p:sp>
    </p:spTree>
    <p:extLst>
      <p:ext uri="{BB962C8B-B14F-4D97-AF65-F5344CB8AC3E}">
        <p14:creationId xmlns:p14="http://schemas.microsoft.com/office/powerpoint/2010/main" val="421393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timw.info/dp201</a:t>
              </a:r>
            </a:p>
          </p:txBody>
        </p:sp>
      </p:grpSp>
    </p:spTree>
    <p:extLst>
      <p:ext uri="{BB962C8B-B14F-4D97-AF65-F5344CB8AC3E}">
        <p14:creationId xmlns:p14="http://schemas.microsoft.com/office/powerpoint/2010/main" val="32047721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3076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9526020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22360657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2293205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DP-201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35195630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DP-201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3635974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5091818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1417068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a:extLst>
              <a:ext uri="{FF2B5EF4-FFF2-40B4-BE49-F238E27FC236}">
                <a16:creationId xmlns:a16="http://schemas.microsoft.com/office/drawing/2014/main" id="{86DDF724-998A-44C1-B6F2-F79E1848EA4A}"/>
              </a:ext>
            </a:extLst>
          </p:cNvPr>
          <p:cNvPicPr>
            <a:picLocks noChangeAspect="1"/>
          </p:cNvPicPr>
          <p:nvPr/>
        </p:nvPicPr>
        <p:blipFill>
          <a:blip r:embed="rId2"/>
          <a:stretch>
            <a:fillRect/>
          </a:stretch>
        </p:blipFill>
        <p:spPr>
          <a:xfrm>
            <a:off x="931761" y="946234"/>
            <a:ext cx="7280478" cy="32510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227489" y="1433825"/>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25562804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19429753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FC05F40F-ADA2-104C-ABC6-F64E943AD77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3028783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Active Screen</a:t>
            </a:r>
          </a:p>
        </p:txBody>
      </p:sp>
      <p:sp>
        <p:nvSpPr>
          <p:cNvPr id="3" name="Content Placeholder 2">
            <a:extLst>
              <a:ext uri="{FF2B5EF4-FFF2-40B4-BE49-F238E27FC236}">
                <a16:creationId xmlns:a16="http://schemas.microsoft.com/office/drawing/2014/main" id="{542D5871-D20D-C141-9D5F-130DA6C1B0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C7E92B5-356E-404F-A2AE-69804C13BF93}"/>
              </a:ext>
            </a:extLst>
          </p:cNvPr>
          <p:cNvPicPr>
            <a:picLocks noChangeAspect="1"/>
          </p:cNvPicPr>
          <p:nvPr/>
        </p:nvPicPr>
        <p:blipFill>
          <a:blip r:embed="rId2"/>
          <a:stretch>
            <a:fillRect/>
          </a:stretch>
        </p:blipFill>
        <p:spPr>
          <a:xfrm>
            <a:off x="1256023" y="808309"/>
            <a:ext cx="6631954" cy="3839097"/>
          </a:xfrm>
          <a:prstGeom prst="rect">
            <a:avLst/>
          </a:prstGeom>
        </p:spPr>
      </p:pic>
    </p:spTree>
    <p:extLst>
      <p:ext uri="{BB962C8B-B14F-4D97-AF65-F5344CB8AC3E}">
        <p14:creationId xmlns:p14="http://schemas.microsoft.com/office/powerpoint/2010/main" val="17989254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249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timw.info/dp201</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pic>
        <p:nvPicPr>
          <p:cNvPr id="6" name="Picture 2" descr="Microsoft Certified: Azure Data Engineer Associate">
            <a:extLst>
              <a:ext uri="{FF2B5EF4-FFF2-40B4-BE49-F238E27FC236}">
                <a16:creationId xmlns:a16="http://schemas.microsoft.com/office/drawing/2014/main" id="{DC9F2D28-89F7-4076-92A0-667A1F19E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8" y="1929665"/>
            <a:ext cx="1035050" cy="10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67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0391767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83971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26962161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3043817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24264897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9037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713654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3423683" cy="369332"/>
          </a:xfrm>
          <a:prstGeom prst="rect">
            <a:avLst/>
          </a:prstGeom>
          <a:noFill/>
        </p:spPr>
        <p:txBody>
          <a:bodyPr wrap="square" rtlCol="0">
            <a:spAutoFit/>
          </a:bodyPr>
          <a:lstStyle/>
          <a:p>
            <a:pPr algn="ctr"/>
            <a:r>
              <a:rPr lang="en-US" dirty="0"/>
              <a:t>LRS</a:t>
            </a:r>
          </a:p>
        </p:txBody>
      </p:sp>
      <p:sp>
        <p:nvSpPr>
          <p:cNvPr id="10" name="TextBox 9">
            <a:extLst>
              <a:ext uri="{FF2B5EF4-FFF2-40B4-BE49-F238E27FC236}">
                <a16:creationId xmlns:a16="http://schemas.microsoft.com/office/drawing/2014/main" id="{E5F826EF-42D3-49AE-ACD4-5CEDDE5E6CAA}"/>
              </a:ext>
            </a:extLst>
          </p:cNvPr>
          <p:cNvSpPr txBox="1"/>
          <p:nvPr/>
        </p:nvSpPr>
        <p:spPr>
          <a:xfrm>
            <a:off x="4646432" y="3625702"/>
            <a:ext cx="3423683" cy="369332"/>
          </a:xfrm>
          <a:prstGeom prst="rect">
            <a:avLst/>
          </a:prstGeom>
          <a:noFill/>
        </p:spPr>
        <p:txBody>
          <a:bodyPr wrap="square" rtlCol="0">
            <a:spAutoFit/>
          </a:bodyPr>
          <a:lstStyle/>
          <a:p>
            <a:pPr algn="ctr"/>
            <a:r>
              <a:rPr lang="en-US" dirty="0"/>
              <a:t>ZRS</a:t>
            </a:r>
          </a:p>
        </p:txBody>
      </p:sp>
    </p:spTree>
    <p:extLst>
      <p:ext uri="{BB962C8B-B14F-4D97-AF65-F5344CB8AC3E}">
        <p14:creationId xmlns:p14="http://schemas.microsoft.com/office/powerpoint/2010/main" val="12995232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450175" cy="369332"/>
          </a:xfrm>
          <a:prstGeom prst="rect">
            <a:avLst/>
          </a:prstGeom>
          <a:noFill/>
        </p:spPr>
        <p:txBody>
          <a:bodyPr wrap="square" rtlCol="0">
            <a:spAutoFit/>
          </a:bodyPr>
          <a:lstStyle/>
          <a:p>
            <a:pPr algn="ctr"/>
            <a:r>
              <a:rPr lang="en-US" dirty="0"/>
              <a:t>GRS/RA-GRS</a:t>
            </a:r>
          </a:p>
        </p:txBody>
      </p:sp>
      <p:sp>
        <p:nvSpPr>
          <p:cNvPr id="11" name="Oval 10">
            <a:extLst>
              <a:ext uri="{FF2B5EF4-FFF2-40B4-BE49-F238E27FC236}">
                <a16:creationId xmlns:a16="http://schemas.microsoft.com/office/drawing/2014/main" id="{961AA20C-3102-438A-B68F-1C8A751120F9}"/>
              </a:ext>
            </a:extLst>
          </p:cNvPr>
          <p:cNvSpPr/>
          <p:nvPr/>
        </p:nvSpPr>
        <p:spPr>
          <a:xfrm>
            <a:off x="59052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651099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SAS Tokens</a:t>
            </a:r>
          </a:p>
        </p:txBody>
      </p:sp>
      <p:pic>
        <p:nvPicPr>
          <p:cNvPr id="1026" name="Picture 2" descr="Demystifying SAS Token - Basics">
            <a:extLst>
              <a:ext uri="{FF2B5EF4-FFF2-40B4-BE49-F238E27FC236}">
                <a16:creationId xmlns:a16="http://schemas.microsoft.com/office/drawing/2014/main" id="{43FE7138-A9F9-48F1-86B1-63C98D408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38" y="1139824"/>
            <a:ext cx="7933724" cy="282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8092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39372909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0563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1882979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7022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12067702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Cosmos DB Partitioning</a:t>
            </a:r>
          </a:p>
        </p:txBody>
      </p:sp>
      <p:pic>
        <p:nvPicPr>
          <p:cNvPr id="5" name="Picture 4">
            <a:extLst>
              <a:ext uri="{FF2B5EF4-FFF2-40B4-BE49-F238E27FC236}">
                <a16:creationId xmlns:a16="http://schemas.microsoft.com/office/drawing/2014/main" id="{04D613B1-E636-4B73-A584-5A1E2DAA0900}"/>
              </a:ext>
            </a:extLst>
          </p:cNvPr>
          <p:cNvPicPr>
            <a:picLocks noChangeAspect="1"/>
          </p:cNvPicPr>
          <p:nvPr/>
        </p:nvPicPr>
        <p:blipFill>
          <a:blip r:embed="rId2"/>
          <a:stretch>
            <a:fillRect/>
          </a:stretch>
        </p:blipFill>
        <p:spPr>
          <a:xfrm>
            <a:off x="2247899" y="649159"/>
            <a:ext cx="4987557" cy="4132086"/>
          </a:xfrm>
          <a:prstGeom prst="rect">
            <a:avLst/>
          </a:prstGeom>
        </p:spPr>
      </p:pic>
      <p:sp>
        <p:nvSpPr>
          <p:cNvPr id="6" name="Arrow: Right 5">
            <a:extLst>
              <a:ext uri="{FF2B5EF4-FFF2-40B4-BE49-F238E27FC236}">
                <a16:creationId xmlns:a16="http://schemas.microsoft.com/office/drawing/2014/main" id="{37D9008F-B4B0-4C0D-A3D3-B4558C1B9976}"/>
              </a:ext>
            </a:extLst>
          </p:cNvPr>
          <p:cNvSpPr/>
          <p:nvPr/>
        </p:nvSpPr>
        <p:spPr>
          <a:xfrm>
            <a:off x="638175" y="428515"/>
            <a:ext cx="1727200" cy="9827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High cardinality</a:t>
            </a:r>
          </a:p>
          <a:p>
            <a:pPr algn="ctr"/>
            <a:r>
              <a:rPr lang="en-US" sz="1400" dirty="0"/>
              <a:t>(/</a:t>
            </a:r>
            <a:r>
              <a:rPr lang="en-US" sz="1400" dirty="0" err="1"/>
              <a:t>eventId</a:t>
            </a:r>
            <a:r>
              <a:rPr lang="en-US" sz="1400" dirty="0"/>
              <a:t>)</a:t>
            </a:r>
          </a:p>
        </p:txBody>
      </p:sp>
      <p:sp>
        <p:nvSpPr>
          <p:cNvPr id="7" name="Rectangle 6">
            <a:extLst>
              <a:ext uri="{FF2B5EF4-FFF2-40B4-BE49-F238E27FC236}">
                <a16:creationId xmlns:a16="http://schemas.microsoft.com/office/drawing/2014/main" id="{CFACD492-2D65-4183-90D5-60824CD00144}"/>
              </a:ext>
            </a:extLst>
          </p:cNvPr>
          <p:cNvSpPr/>
          <p:nvPr/>
        </p:nvSpPr>
        <p:spPr>
          <a:xfrm>
            <a:off x="76200" y="3082925"/>
            <a:ext cx="2101850" cy="323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/location/</a:t>
            </a:r>
            <a:r>
              <a:rPr lang="en-US" dirty="0" err="1"/>
              <a:t>locationId</a:t>
            </a:r>
            <a:endParaRPr lang="en-US" dirty="0"/>
          </a:p>
        </p:txBody>
      </p:sp>
    </p:spTree>
    <p:extLst>
      <p:ext uri="{BB962C8B-B14F-4D97-AF65-F5344CB8AC3E}">
        <p14:creationId xmlns:p14="http://schemas.microsoft.com/office/powerpoint/2010/main" val="20211414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Cosmos DB Partitioning</a:t>
            </a:r>
          </a:p>
        </p:txBody>
      </p:sp>
      <p:pic>
        <p:nvPicPr>
          <p:cNvPr id="2050" name="Picture 2">
            <a:extLst>
              <a:ext uri="{FF2B5EF4-FFF2-40B4-BE49-F238E27FC236}">
                <a16:creationId xmlns:a16="http://schemas.microsoft.com/office/drawing/2014/main" id="{7210745B-08B8-4370-B855-DFA304D25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1017866"/>
            <a:ext cx="8134350" cy="35432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5F2F863-A65A-4345-9A3F-D0D0F424B3E7}"/>
              </a:ext>
            </a:extLst>
          </p:cNvPr>
          <p:cNvSpPr/>
          <p:nvPr/>
        </p:nvSpPr>
        <p:spPr>
          <a:xfrm>
            <a:off x="857250" y="1200150"/>
            <a:ext cx="2774950" cy="482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Avoid "hot" partitions</a:t>
            </a:r>
          </a:p>
        </p:txBody>
      </p:sp>
    </p:spTree>
    <p:extLst>
      <p:ext uri="{BB962C8B-B14F-4D97-AF65-F5344CB8AC3E}">
        <p14:creationId xmlns:p14="http://schemas.microsoft.com/office/powerpoint/2010/main" val="5839086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1651272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3770956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548179" cy="369332"/>
          </a:xfrm>
          <a:prstGeom prst="rect">
            <a:avLst/>
          </a:prstGeom>
          <a:noFill/>
        </p:spPr>
        <p:txBody>
          <a:bodyPr wrap="square" rtlCol="0">
            <a:spAutoFit/>
          </a:bodyPr>
          <a:lstStyle/>
          <a:p>
            <a:pPr algn="ctr"/>
            <a:r>
              <a:rPr lang="en-US" dirty="0"/>
              <a:t>GZRS – RA/GZRS</a:t>
            </a:r>
          </a:p>
        </p:txBody>
      </p:sp>
      <p:sp>
        <p:nvSpPr>
          <p:cNvPr id="11" name="Oval 10">
            <a:extLst>
              <a:ext uri="{FF2B5EF4-FFF2-40B4-BE49-F238E27FC236}">
                <a16:creationId xmlns:a16="http://schemas.microsoft.com/office/drawing/2014/main" id="{10FBBB57-02E7-4A75-A00A-77742754D445}"/>
              </a:ext>
            </a:extLst>
          </p:cNvPr>
          <p:cNvSpPr/>
          <p:nvPr/>
        </p:nvSpPr>
        <p:spPr>
          <a:xfrm>
            <a:off x="717701"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5380FA04-80E9-4E5E-A926-CA1F3FBEB18D}"/>
              </a:ext>
            </a:extLst>
          </p:cNvPr>
          <p:cNvSpPr/>
          <p:nvPr/>
        </p:nvSpPr>
        <p:spPr>
          <a:xfrm>
            <a:off x="1839438" y="2446810"/>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5B599761-2384-4B06-9368-2BBFF43B2269}"/>
              </a:ext>
            </a:extLst>
          </p:cNvPr>
          <p:cNvSpPr/>
          <p:nvPr/>
        </p:nvSpPr>
        <p:spPr>
          <a:xfrm>
            <a:off x="2860162"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434783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Always Encrypted</a:t>
            </a:r>
          </a:p>
        </p:txBody>
      </p:sp>
      <p:pic>
        <p:nvPicPr>
          <p:cNvPr id="9218" name="Picture 2">
            <a:extLst>
              <a:ext uri="{FF2B5EF4-FFF2-40B4-BE49-F238E27FC236}">
                <a16:creationId xmlns:a16="http://schemas.microsoft.com/office/drawing/2014/main" id="{2A3C9904-B128-41FC-AAD2-2A3AE7202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77" y="1245594"/>
            <a:ext cx="8634845" cy="281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407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Data Factory</a:t>
            </a:r>
          </a:p>
        </p:txBody>
      </p:sp>
      <p:pic>
        <p:nvPicPr>
          <p:cNvPr id="1026" name="Picture 2" descr="The role of the Copy activity">
            <a:extLst>
              <a:ext uri="{FF2B5EF4-FFF2-40B4-BE49-F238E27FC236}">
                <a16:creationId xmlns:a16="http://schemas.microsoft.com/office/drawing/2014/main" id="{DDA96EB8-B868-4D19-958D-4FFE87F6D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0188"/>
            <a:ext cx="9144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990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2279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868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999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8853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12054655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6357281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4684856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19810429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908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16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13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62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5050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709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7896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1888757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DP-201</a:t>
            </a:r>
            <a:br>
              <a:rPr lang="en-US" dirty="0"/>
            </a:br>
            <a:r>
              <a:rPr lang="en-US" dirty="0"/>
              <a:t>Item Types</a:t>
            </a:r>
            <a:br>
              <a:rPr lang="en-US" dirty="0"/>
            </a:br>
            <a:endParaRPr lang="en-US" dirty="0"/>
          </a:p>
        </p:txBody>
      </p:sp>
    </p:spTree>
    <p:extLst>
      <p:ext uri="{BB962C8B-B14F-4D97-AF65-F5344CB8AC3E}">
        <p14:creationId xmlns:p14="http://schemas.microsoft.com/office/powerpoint/2010/main" val="42128388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24526393"/>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1865861643"/>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656527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206646883"/>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2915157536"/>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599156606"/>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727102944"/>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4909906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7937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745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149827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72223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IoT reference architecture</a:t>
            </a:r>
          </a:p>
        </p:txBody>
      </p:sp>
      <p:sp>
        <p:nvSpPr>
          <p:cNvPr id="3" name="Content Placeholder 2">
            <a:extLst>
              <a:ext uri="{FF2B5EF4-FFF2-40B4-BE49-F238E27FC236}">
                <a16:creationId xmlns:a16="http://schemas.microsoft.com/office/drawing/2014/main" id="{07D478DE-32A0-7548-BD42-1276480C7193}"/>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729097F7-0887-4D6F-B748-238C6AB80C2E}"/>
              </a:ext>
              <a:ext uri="{C183D7F6-B498-43B3-948B-1728B52AA6E4}">
                <adec:decorative xmlns:adec="http://schemas.microsoft.com/office/drawing/2017/decorative" val="1"/>
              </a:ext>
            </a:extLst>
          </p:cNvPr>
          <p:cNvSpPr/>
          <p:nvPr/>
        </p:nvSpPr>
        <p:spPr bwMode="auto">
          <a:xfrm>
            <a:off x="323320" y="867221"/>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an Azure IoT reference architecture.&#10;&#10;On the left are two data sources feeding into a cloud gateway. There are arrow leading out of this goes into Stream Analytics. An arrow leads out of Stream Analytics into Business Integration with Logic Apps.&#10;&#10;There is a separate path from the Cloud gateway to an Azure function, with an arrow that leads into Cosmos DB&#10;">
            <a:extLst>
              <a:ext uri="{FF2B5EF4-FFF2-40B4-BE49-F238E27FC236}">
                <a16:creationId xmlns:a16="http://schemas.microsoft.com/office/drawing/2014/main" id="{90B49E85-0283-48AA-AFF7-7F3E4C8F90AD}"/>
              </a:ext>
            </a:extLst>
          </p:cNvPr>
          <p:cNvPicPr>
            <a:picLocks noChangeAspect="1"/>
          </p:cNvPicPr>
          <p:nvPr/>
        </p:nvPicPr>
        <p:blipFill>
          <a:blip r:embed="rId3"/>
          <a:stretch>
            <a:fillRect/>
          </a:stretch>
        </p:blipFill>
        <p:spPr>
          <a:xfrm>
            <a:off x="1146592" y="963368"/>
            <a:ext cx="6869492" cy="3743571"/>
          </a:xfrm>
          <a:prstGeom prst="rect">
            <a:avLst/>
          </a:prstGeom>
          <a:ln>
            <a:noFill/>
          </a:ln>
        </p:spPr>
      </p:pic>
    </p:spTree>
    <p:extLst>
      <p:ext uri="{BB962C8B-B14F-4D97-AF65-F5344CB8AC3E}">
        <p14:creationId xmlns:p14="http://schemas.microsoft.com/office/powerpoint/2010/main" val="572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batch mode perspective</a:t>
            </a:r>
            <a:endParaRPr lang="en-US" dirty="0"/>
          </a:p>
        </p:txBody>
      </p:sp>
      <p:sp>
        <p:nvSpPr>
          <p:cNvPr id="3" name="Content Placeholder 2">
            <a:extLst>
              <a:ext uri="{FF2B5EF4-FFF2-40B4-BE49-F238E27FC236}">
                <a16:creationId xmlns:a16="http://schemas.microsoft.com/office/drawing/2014/main" id="{E57096CB-658A-9C45-B461-1DD87332C064}"/>
              </a:ext>
            </a:extLst>
          </p:cNvPr>
          <p:cNvSpPr>
            <a:spLocks noGrp="1"/>
          </p:cNvSpPr>
          <p:nvPr>
            <p:ph idx="1"/>
          </p:nvPr>
        </p:nvSpPr>
        <p:spPr/>
        <p:txBody>
          <a:bodyPr/>
          <a:lstStyle/>
          <a:p>
            <a:endParaRPr lang="en-US"/>
          </a:p>
        </p:txBody>
      </p:sp>
      <p:sp>
        <p:nvSpPr>
          <p:cNvPr id="10" name="Rectangle 9">
            <a:extLst>
              <a:ext uri="{FF2B5EF4-FFF2-40B4-BE49-F238E27FC236}">
                <a16:creationId xmlns:a16="http://schemas.microsoft.com/office/drawing/2014/main" id="{4EF74C86-118E-450F-8966-76F6364A2AD3}"/>
              </a:ext>
            </a:extLst>
          </p:cNvPr>
          <p:cNvSpPr/>
          <p:nvPr/>
        </p:nvSpPr>
        <p:spPr>
          <a:xfrm>
            <a:off x="313983" y="876948"/>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Batch Layer:</a:t>
            </a:r>
            <a:endParaRPr lang="en-US" sz="1618" kern="0" dirty="0">
              <a:solidFill>
                <a:schemeClr val="tx1"/>
              </a:solidFill>
              <a:latin typeface="+mj-lt"/>
              <a:cs typeface="Segoe UI Light" panose="020B0502040204020203" pitchFamily="34" charset="0"/>
            </a:endParaRPr>
          </a:p>
          <a:p>
            <a:pPr>
              <a:spcAft>
                <a:spcPts val="221"/>
              </a:spcAft>
            </a:pPr>
            <a:r>
              <a:rPr lang="en-US" sz="1324" kern="0" dirty="0">
                <a:solidFill>
                  <a:schemeClr val="tx1"/>
                </a:solidFill>
                <a:cs typeface="Segoe UI Light" panose="020B0502040204020203" pitchFamily="34" charset="0"/>
              </a:rPr>
              <a:t>The Batch layer is used to pre-compute results on large volumes of data using a distributed data system:</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New data ingested from sources</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Data is precomputed</a:t>
            </a:r>
          </a:p>
        </p:txBody>
      </p:sp>
      <p:sp>
        <p:nvSpPr>
          <p:cNvPr id="11" name="Rectangle 10">
            <a:extLst>
              <a:ext uri="{FF2B5EF4-FFF2-40B4-BE49-F238E27FC236}">
                <a16:creationId xmlns:a16="http://schemas.microsoft.com/office/drawing/2014/main" id="{893BC966-3011-4AB1-A317-BBDF20FF73FB}"/>
              </a:ext>
            </a:extLst>
          </p:cNvPr>
          <p:cNvSpPr/>
          <p:nvPr/>
        </p:nvSpPr>
        <p:spPr>
          <a:xfrm>
            <a:off x="313983" y="2890904"/>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Serving Layer:</a:t>
            </a:r>
            <a:endParaRPr lang="en-US" sz="1618" dirty="0">
              <a:solidFill>
                <a:schemeClr val="tx1"/>
              </a:solidFill>
              <a:latin typeface="+mj-lt"/>
            </a:endParaRPr>
          </a:p>
          <a:p>
            <a:pPr>
              <a:spcAft>
                <a:spcPts val="221"/>
              </a:spcAft>
            </a:pPr>
            <a:r>
              <a:rPr lang="en-US" sz="1324" kern="0" dirty="0">
                <a:solidFill>
                  <a:schemeClr val="tx1"/>
                </a:solidFill>
                <a:cs typeface="Segoe UI Light" panose="020B0502040204020203" pitchFamily="34" charset="0"/>
              </a:rPr>
              <a:t>The serving layer acts as the storage output of either the Batch or Speed layer that is used by client applications to access the results of the data-sets:</a:t>
            </a:r>
          </a:p>
          <a:p>
            <a:pPr marL="252134" indent="-210112">
              <a:spcBef>
                <a:spcPts val="147"/>
              </a:spcBef>
              <a:spcAft>
                <a:spcPts val="294"/>
              </a:spcAft>
              <a:buFont typeface="+mj-lt"/>
              <a:buAutoNum type="arabicPeriod" startAt="3"/>
              <a:tabLst>
                <a:tab pos="84045" algn="l"/>
              </a:tabLst>
            </a:pPr>
            <a:r>
              <a:rPr lang="en-US" sz="1324" kern="0" dirty="0">
                <a:solidFill>
                  <a:schemeClr val="tx1"/>
                </a:solidFill>
                <a:cs typeface="Segoe UI Light" panose="020B0502040204020203" pitchFamily="34" charset="0"/>
              </a:rPr>
              <a:t>Batch views can be used as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precomputed views</a:t>
            </a:r>
          </a:p>
        </p:txBody>
      </p:sp>
      <p:sp>
        <p:nvSpPr>
          <p:cNvPr id="12" name="Rectangle 11">
            <a:extLst>
              <a:ext uri="{FF2B5EF4-FFF2-40B4-BE49-F238E27FC236}">
                <a16:creationId xmlns:a16="http://schemas.microsoft.com/office/drawing/2014/main" id="{ACFAB102-36EE-4D23-AC0D-9DB1468CD7A4}"/>
              </a:ext>
              <a:ext uri="{C183D7F6-B498-43B3-948B-1728B52AA6E4}">
                <adec:decorative xmlns:adec="http://schemas.microsoft.com/office/drawing/2017/decorative" val="1"/>
              </a:ext>
            </a:extLst>
          </p:cNvPr>
          <p:cNvSpPr/>
          <p:nvPr/>
        </p:nvSpPr>
        <p:spPr bwMode="auto">
          <a:xfrm>
            <a:off x="3567025" y="876950"/>
            <a:ext cx="5262994"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44953E43-CDB3-4C91-865F-DCB189CB27B3}"/>
              </a:ext>
            </a:extLst>
          </p:cNvPr>
          <p:cNvPicPr>
            <a:picLocks noChangeAspect="1"/>
          </p:cNvPicPr>
          <p:nvPr/>
        </p:nvPicPr>
        <p:blipFill>
          <a:blip r:embed="rId3"/>
          <a:stretch>
            <a:fillRect/>
          </a:stretch>
        </p:blipFill>
        <p:spPr>
          <a:xfrm>
            <a:off x="3660115" y="1363678"/>
            <a:ext cx="5076814" cy="2962408"/>
          </a:xfrm>
          <a:prstGeom prst="rect">
            <a:avLst/>
          </a:prstGeom>
        </p:spPr>
      </p:pic>
    </p:spTree>
    <p:extLst>
      <p:ext uri="{BB962C8B-B14F-4D97-AF65-F5344CB8AC3E}">
        <p14:creationId xmlns:p14="http://schemas.microsoft.com/office/powerpoint/2010/main" val="33068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 enterprise business intelligence architecture</a:t>
            </a:r>
          </a:p>
        </p:txBody>
      </p:sp>
      <p:sp>
        <p:nvSpPr>
          <p:cNvPr id="3" name="Content Placeholder 2">
            <a:extLst>
              <a:ext uri="{FF2B5EF4-FFF2-40B4-BE49-F238E27FC236}">
                <a16:creationId xmlns:a16="http://schemas.microsoft.com/office/drawing/2014/main" id="{7E7B9123-9973-A944-A6EA-671C8330D59F}"/>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8F272BA-E62B-4B12-9E9A-365EF80836F9}"/>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6" name="Picture 5" descr="A screenshot of a Enterprise Business Intelligence Architecture&#10;&#10;On the left is a rectangle that states &quot;Data Source&quot;, with an arrow that point east to another rectangle with the word &quot;Ingestion&quot;. An arrow that point east to another rectangle with the word &quot;Data Storage&quot;, followed by an arrow that point east to another rectangle with the word &quot;Analysis&quot;. Finally an arrow that point east to another rectangle with the word &quot;Visualization&quot;&#10;&#10;There are arrows from the Analysis and Visualization rectangles that point to an icon for Azure Active Directory">
            <a:extLst>
              <a:ext uri="{FF2B5EF4-FFF2-40B4-BE49-F238E27FC236}">
                <a16:creationId xmlns:a16="http://schemas.microsoft.com/office/drawing/2014/main" id="{D061C6A4-9053-4249-8452-470158B8D8AA}"/>
              </a:ext>
            </a:extLst>
          </p:cNvPr>
          <p:cNvPicPr>
            <a:picLocks noChangeAspect="1"/>
          </p:cNvPicPr>
          <p:nvPr/>
        </p:nvPicPr>
        <p:blipFill>
          <a:blip r:embed="rId3">
            <a:alphaModFix/>
          </a:blip>
          <a:stretch>
            <a:fillRect/>
          </a:stretch>
        </p:blipFill>
        <p:spPr>
          <a:xfrm>
            <a:off x="462220" y="1393940"/>
            <a:ext cx="8221896" cy="3083969"/>
          </a:xfrm>
          <a:prstGeom prst="rect">
            <a:avLst/>
          </a:prstGeom>
        </p:spPr>
      </p:pic>
    </p:spTree>
    <p:extLst>
      <p:ext uri="{BB962C8B-B14F-4D97-AF65-F5344CB8AC3E}">
        <p14:creationId xmlns:p14="http://schemas.microsoft.com/office/powerpoint/2010/main" val="235397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183872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an enterprise conversational bot</a:t>
            </a:r>
          </a:p>
        </p:txBody>
      </p:sp>
      <p:sp>
        <p:nvSpPr>
          <p:cNvPr id="3" name="Content Placeholder 2">
            <a:extLst>
              <a:ext uri="{FF2B5EF4-FFF2-40B4-BE49-F238E27FC236}">
                <a16:creationId xmlns:a16="http://schemas.microsoft.com/office/drawing/2014/main" id="{56D25C41-D344-3D45-824E-9A6C911629CF}"/>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46173846-786C-4631-A526-08492CBA7134}"/>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complex architecture diagram of creating an Enterprise Conversational Bot. There are two red rectangle that highlights areas of interest to a Data Engineer. One rectangle covers the area of &quot;Logging&quot;, another covers &quot;Data ETL&quot; part of the architecture">
            <a:extLst>
              <a:ext uri="{FF2B5EF4-FFF2-40B4-BE49-F238E27FC236}">
                <a16:creationId xmlns:a16="http://schemas.microsoft.com/office/drawing/2014/main" id="{41FDA9BF-4713-4523-97C3-1F3CBB823160}"/>
              </a:ext>
            </a:extLst>
          </p:cNvPr>
          <p:cNvPicPr>
            <a:picLocks noChangeAspect="1"/>
          </p:cNvPicPr>
          <p:nvPr/>
        </p:nvPicPr>
        <p:blipFill>
          <a:blip r:embed="rId3"/>
          <a:stretch>
            <a:fillRect/>
          </a:stretch>
        </p:blipFill>
        <p:spPr>
          <a:xfrm>
            <a:off x="1457645" y="1083999"/>
            <a:ext cx="6054661" cy="3471388"/>
          </a:xfrm>
          <a:prstGeom prst="rect">
            <a:avLst/>
          </a:prstGeom>
        </p:spPr>
      </p:pic>
      <p:sp>
        <p:nvSpPr>
          <p:cNvPr id="8" name="Rectangle: Rounded Corners 7" descr="A rectangle outlined in red to highlight the &quot;Data ETL&quot; section of the architecture">
            <a:extLst>
              <a:ext uri="{FF2B5EF4-FFF2-40B4-BE49-F238E27FC236}">
                <a16:creationId xmlns:a16="http://schemas.microsoft.com/office/drawing/2014/main" id="{C574F926-18F0-491C-B3BD-41CAA98E8B19}"/>
              </a:ext>
            </a:extLst>
          </p:cNvPr>
          <p:cNvSpPr/>
          <p:nvPr/>
        </p:nvSpPr>
        <p:spPr>
          <a:xfrm>
            <a:off x="2118473" y="3222444"/>
            <a:ext cx="1181817" cy="1383321"/>
          </a:xfrm>
          <a:prstGeom prst="roundRect">
            <a:avLst>
              <a:gd name="adj" fmla="val 11926"/>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
        <p:nvSpPr>
          <p:cNvPr id="7" name="Rectangle: Rounded Corners 6" descr="A rectangle outlined in red to highlight the &quot;Data ETL&quot; section of the architecture">
            <a:extLst>
              <a:ext uri="{FF2B5EF4-FFF2-40B4-BE49-F238E27FC236}">
                <a16:creationId xmlns:a16="http://schemas.microsoft.com/office/drawing/2014/main" id="{00C11ABA-6CF8-4B21-9AAE-D02881448F55}"/>
              </a:ext>
            </a:extLst>
          </p:cNvPr>
          <p:cNvSpPr/>
          <p:nvPr/>
        </p:nvSpPr>
        <p:spPr>
          <a:xfrm>
            <a:off x="5002083" y="1668304"/>
            <a:ext cx="2702949" cy="1549505"/>
          </a:xfrm>
          <a:prstGeom prst="roundRect">
            <a:avLst>
              <a:gd name="adj" fmla="val 7369"/>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Tree>
    <p:extLst>
      <p:ext uri="{BB962C8B-B14F-4D97-AF65-F5344CB8AC3E}">
        <p14:creationId xmlns:p14="http://schemas.microsoft.com/office/powerpoint/2010/main" val="70805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B7BB-709E-4F1A-803D-FFC7E1D65AB2}"/>
              </a:ext>
            </a:extLst>
          </p:cNvPr>
          <p:cNvSpPr>
            <a:spLocks noGrp="1"/>
          </p:cNvSpPr>
          <p:nvPr>
            <p:ph type="title"/>
          </p:nvPr>
        </p:nvSpPr>
        <p:spPr/>
        <p:txBody>
          <a:bodyPr/>
          <a:lstStyle/>
          <a:p>
            <a:r>
              <a:rPr lang="en-GB" dirty="0"/>
              <a:t>Design for security</a:t>
            </a:r>
            <a:endParaRPr lang="en-US" dirty="0"/>
          </a:p>
        </p:txBody>
      </p:sp>
      <p:sp>
        <p:nvSpPr>
          <p:cNvPr id="3" name="Content Placeholder 2">
            <a:extLst>
              <a:ext uri="{FF2B5EF4-FFF2-40B4-BE49-F238E27FC236}">
                <a16:creationId xmlns:a16="http://schemas.microsoft.com/office/drawing/2014/main" id="{3ABEE9E7-DDEF-184A-B8D7-561E8D6258F5}"/>
              </a:ext>
            </a:extLst>
          </p:cNvPr>
          <p:cNvSpPr>
            <a:spLocks noGrp="1"/>
          </p:cNvSpPr>
          <p:nvPr>
            <p:ph idx="1"/>
          </p:nvPr>
        </p:nvSpPr>
        <p:spPr/>
        <p:txBody>
          <a:bodyPr/>
          <a:lstStyle/>
          <a:p>
            <a:endParaRPr lang="en-US"/>
          </a:p>
        </p:txBody>
      </p:sp>
      <p:sp>
        <p:nvSpPr>
          <p:cNvPr id="8" name="Oval 7">
            <a:extLst>
              <a:ext uri="{FF2B5EF4-FFF2-40B4-BE49-F238E27FC236}">
                <a16:creationId xmlns:a16="http://schemas.microsoft.com/office/drawing/2014/main" id="{90414042-030E-49E8-A226-BFCA0310C776}"/>
              </a:ext>
            </a:extLst>
          </p:cNvPr>
          <p:cNvSpPr/>
          <p:nvPr/>
        </p:nvSpPr>
        <p:spPr>
          <a:xfrm>
            <a:off x="302914" y="992071"/>
            <a:ext cx="3810571" cy="3810571"/>
          </a:xfrm>
          <a:prstGeom prst="ellipse">
            <a:avLst/>
          </a:prstGeom>
          <a:solidFill>
            <a:schemeClr val="tx2">
              <a:lumMod val="20000"/>
              <a:lumOff val="80000"/>
            </a:schemeClr>
          </a:solidFill>
          <a:ln>
            <a:solidFill>
              <a:srgbClr val="C4E5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496057" numCol="1" spcCol="0" rtlCol="0" fromWordArt="0" anchor="t" anchorCtr="0" forceAA="0" compatLnSpc="1">
            <a:prstTxWarp prst="textNoShape">
              <a:avLst/>
            </a:prstTxWarp>
            <a:noAutofit/>
          </a:bodyPr>
          <a:lstStyle/>
          <a:p>
            <a:pPr algn="ctr" defTabSz="685845">
              <a:defRPr/>
            </a:pPr>
            <a:r>
              <a:rPr lang="en-US" sz="1324" dirty="0">
                <a:solidFill>
                  <a:srgbClr val="000000"/>
                </a:solidFill>
                <a:latin typeface="Segoe UI Semibold"/>
              </a:rPr>
              <a:t>Physical security</a:t>
            </a:r>
            <a:endParaRPr lang="en-IN" sz="1324" dirty="0">
              <a:solidFill>
                <a:srgbClr val="000000"/>
              </a:solidFill>
              <a:latin typeface="Segoe UI Semibold"/>
            </a:endParaRPr>
          </a:p>
        </p:txBody>
      </p:sp>
      <p:sp>
        <p:nvSpPr>
          <p:cNvPr id="5" name="Oval 4">
            <a:extLst>
              <a:ext uri="{FF2B5EF4-FFF2-40B4-BE49-F238E27FC236}">
                <a16:creationId xmlns:a16="http://schemas.microsoft.com/office/drawing/2014/main" id="{04480C24-2178-45BF-9BFF-F826BAF17A6A}"/>
              </a:ext>
            </a:extLst>
          </p:cNvPr>
          <p:cNvSpPr/>
          <p:nvPr/>
        </p:nvSpPr>
        <p:spPr>
          <a:xfrm>
            <a:off x="527798" y="1441048"/>
            <a:ext cx="3360802" cy="3361593"/>
          </a:xfrm>
          <a:prstGeom prst="ellipse">
            <a:avLst/>
          </a:prstGeom>
          <a:solidFill>
            <a:schemeClr val="tx2">
              <a:lumMod val="40000"/>
              <a:lumOff val="60000"/>
            </a:schemeClr>
          </a:solidFill>
          <a:ln>
            <a:solidFill>
              <a:srgbClr val="89CB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622043" numCol="1" spcCol="0" rtlCol="0" fromWordArt="0" anchor="b" anchorCtr="0" forceAA="0" compatLnSpc="1">
            <a:prstTxWarp prst="textNoShape">
              <a:avLst/>
            </a:prstTxWarp>
            <a:noAutofit/>
          </a:bodyPr>
          <a:lstStyle/>
          <a:p>
            <a:pPr algn="ctr" defTabSz="685845">
              <a:defRPr/>
            </a:pPr>
            <a:r>
              <a:rPr lang="en-US" sz="1324" dirty="0">
                <a:solidFill>
                  <a:srgbClr val="000000"/>
                </a:solidFill>
                <a:latin typeface="Segoe UI Semibold"/>
              </a:rPr>
              <a:t>Identify &amp; access</a:t>
            </a:r>
            <a:endParaRPr lang="en-IN" sz="1324" dirty="0">
              <a:solidFill>
                <a:srgbClr val="000000"/>
              </a:solidFill>
              <a:latin typeface="Segoe UI Semibold"/>
            </a:endParaRPr>
          </a:p>
        </p:txBody>
      </p:sp>
      <p:sp>
        <p:nvSpPr>
          <p:cNvPr id="9" name="Oval 8">
            <a:extLst>
              <a:ext uri="{FF2B5EF4-FFF2-40B4-BE49-F238E27FC236}">
                <a16:creationId xmlns:a16="http://schemas.microsoft.com/office/drawing/2014/main" id="{EFC069C7-80CE-49C0-A503-DA85BB3A6CFF}"/>
              </a:ext>
            </a:extLst>
          </p:cNvPr>
          <p:cNvSpPr/>
          <p:nvPr/>
        </p:nvSpPr>
        <p:spPr>
          <a:xfrm>
            <a:off x="772445" y="1931068"/>
            <a:ext cx="2871508" cy="2871572"/>
          </a:xfrm>
          <a:prstGeom prst="ellipse">
            <a:avLst/>
          </a:prstGeom>
          <a:solidFill>
            <a:schemeClr val="tx2">
              <a:lumMod val="60000"/>
              <a:lumOff val="40000"/>
            </a:schemeClr>
          </a:solidFill>
          <a:ln>
            <a:solidFill>
              <a:srgbClr val="4EB1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151420" numCol="1" spcCol="0" rtlCol="0" fromWordArt="0" anchor="b" anchorCtr="0" forceAA="0" compatLnSpc="1">
            <a:prstTxWarp prst="textNoShape">
              <a:avLst/>
            </a:prstTxWarp>
            <a:noAutofit/>
          </a:bodyPr>
          <a:lstStyle/>
          <a:p>
            <a:pPr algn="ctr" defTabSz="685845">
              <a:defRPr/>
            </a:pPr>
            <a:r>
              <a:rPr lang="en-US" sz="1324">
                <a:solidFill>
                  <a:srgbClr val="000000"/>
                </a:solidFill>
                <a:latin typeface="Segoe UI Semibold"/>
              </a:rPr>
              <a:t>Perimeter</a:t>
            </a:r>
            <a:endParaRPr lang="en-IN" sz="1324" err="1">
              <a:solidFill>
                <a:srgbClr val="000000"/>
              </a:solidFill>
              <a:latin typeface="Segoe UI Semibold"/>
            </a:endParaRPr>
          </a:p>
        </p:txBody>
      </p:sp>
      <p:sp>
        <p:nvSpPr>
          <p:cNvPr id="6" name="Oval 5">
            <a:extLst>
              <a:ext uri="{FF2B5EF4-FFF2-40B4-BE49-F238E27FC236}">
                <a16:creationId xmlns:a16="http://schemas.microsoft.com/office/drawing/2014/main" id="{EFFACE95-B558-40EA-AF89-6E723F034ED9}"/>
              </a:ext>
            </a:extLst>
          </p:cNvPr>
          <p:cNvSpPr/>
          <p:nvPr/>
        </p:nvSpPr>
        <p:spPr>
          <a:xfrm>
            <a:off x="1002405" y="2389101"/>
            <a:ext cx="2411587" cy="241354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748028" numCol="1" spcCol="0" rtlCol="0" fromWordArt="0" anchor="b" anchorCtr="0" forceAA="0" compatLnSpc="1">
            <a:prstTxWarp prst="textNoShape">
              <a:avLst/>
            </a:prstTxWarp>
            <a:noAutofit/>
          </a:bodyPr>
          <a:lstStyle/>
          <a:p>
            <a:pPr algn="ctr" defTabSz="685845">
              <a:defRPr/>
            </a:pPr>
            <a:r>
              <a:rPr lang="en-US" sz="1324">
                <a:solidFill>
                  <a:srgbClr val="FFFFFF"/>
                </a:solidFill>
                <a:latin typeface="Segoe UI Semibold"/>
              </a:rPr>
              <a:t>Network</a:t>
            </a:r>
            <a:endParaRPr lang="en-IN" sz="1324" err="1">
              <a:solidFill>
                <a:srgbClr val="FFFFFF"/>
              </a:solidFill>
              <a:latin typeface="Segoe UI Semibold"/>
            </a:endParaRPr>
          </a:p>
        </p:txBody>
      </p:sp>
      <p:sp>
        <p:nvSpPr>
          <p:cNvPr id="10" name="Oval 9">
            <a:extLst>
              <a:ext uri="{FF2B5EF4-FFF2-40B4-BE49-F238E27FC236}">
                <a16:creationId xmlns:a16="http://schemas.microsoft.com/office/drawing/2014/main" id="{1EA49FDF-BAA2-4E23-B597-E4F53A0458DA}"/>
              </a:ext>
            </a:extLst>
          </p:cNvPr>
          <p:cNvSpPr/>
          <p:nvPr/>
        </p:nvSpPr>
        <p:spPr>
          <a:xfrm>
            <a:off x="1228608" y="2843588"/>
            <a:ext cx="1959182" cy="1959053"/>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Compute</a:t>
            </a:r>
            <a:endParaRPr lang="en-IN" sz="1324" err="1">
              <a:solidFill>
                <a:srgbClr val="FFFFFF"/>
              </a:solidFill>
              <a:latin typeface="Segoe UI Semibold"/>
            </a:endParaRPr>
          </a:p>
        </p:txBody>
      </p:sp>
      <p:sp>
        <p:nvSpPr>
          <p:cNvPr id="7" name="Oval 6">
            <a:extLst>
              <a:ext uri="{FF2B5EF4-FFF2-40B4-BE49-F238E27FC236}">
                <a16:creationId xmlns:a16="http://schemas.microsoft.com/office/drawing/2014/main" id="{481CD547-C6C8-4D79-B7D5-C82F2CA6B790}"/>
              </a:ext>
            </a:extLst>
          </p:cNvPr>
          <p:cNvSpPr/>
          <p:nvPr/>
        </p:nvSpPr>
        <p:spPr>
          <a:xfrm>
            <a:off x="1506165" y="3398381"/>
            <a:ext cx="1404068" cy="1404260"/>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Application</a:t>
            </a:r>
            <a:endParaRPr lang="en-IN" sz="1324" err="1">
              <a:solidFill>
                <a:srgbClr val="FFFFFF"/>
              </a:solidFill>
              <a:latin typeface="Segoe UI Semibold"/>
            </a:endParaRPr>
          </a:p>
        </p:txBody>
      </p:sp>
      <p:sp>
        <p:nvSpPr>
          <p:cNvPr id="11" name="Oval 10">
            <a:extLst>
              <a:ext uri="{FF2B5EF4-FFF2-40B4-BE49-F238E27FC236}">
                <a16:creationId xmlns:a16="http://schemas.microsoft.com/office/drawing/2014/main" id="{09633A6A-A4B2-4063-93D6-9902FC7793FF}"/>
              </a:ext>
            </a:extLst>
          </p:cNvPr>
          <p:cNvSpPr/>
          <p:nvPr/>
        </p:nvSpPr>
        <p:spPr>
          <a:xfrm>
            <a:off x="1760452" y="3906216"/>
            <a:ext cx="895494" cy="896425"/>
          </a:xfrm>
          <a:prstGeom prst="ellipse">
            <a:avLst/>
          </a:prstGeom>
          <a:solidFill>
            <a:srgbClr val="152237"/>
          </a:solidFill>
          <a:ln>
            <a:solidFill>
              <a:srgbClr val="1522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845">
              <a:defRPr/>
            </a:pPr>
            <a:r>
              <a:rPr lang="en-US" sz="1324">
                <a:solidFill>
                  <a:srgbClr val="FFFFFF"/>
                </a:solidFill>
                <a:latin typeface="Segoe UI Semibold"/>
              </a:rPr>
              <a:t>Data</a:t>
            </a:r>
            <a:endParaRPr lang="en-IN" sz="1324" err="1">
              <a:solidFill>
                <a:srgbClr val="FFFFFF"/>
              </a:solidFill>
              <a:latin typeface="Segoe UI Semibold"/>
            </a:endParaRPr>
          </a:p>
        </p:txBody>
      </p:sp>
    </p:spTree>
    <p:extLst>
      <p:ext uri="{BB962C8B-B14F-4D97-AF65-F5344CB8AC3E}">
        <p14:creationId xmlns:p14="http://schemas.microsoft.com/office/powerpoint/2010/main" val="23470352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Big Data Architecture</a:t>
            </a:r>
          </a:p>
        </p:txBody>
      </p:sp>
      <p:pic>
        <p:nvPicPr>
          <p:cNvPr id="1026" name="Picture 2" descr="Overall data pipeline diagram">
            <a:extLst>
              <a:ext uri="{FF2B5EF4-FFF2-40B4-BE49-F238E27FC236}">
                <a16:creationId xmlns:a16="http://schemas.microsoft.com/office/drawing/2014/main" id="{34A965DF-4949-8045-AFD1-007BE38C9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21" y="786416"/>
            <a:ext cx="7999629" cy="357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3024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62472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4662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Internet of Things (IoT)</a:t>
            </a:r>
          </a:p>
        </p:txBody>
      </p:sp>
      <p:pic>
        <p:nvPicPr>
          <p:cNvPr id="4098" name="Picture 2" descr="IoT architecture">
            <a:extLst>
              <a:ext uri="{FF2B5EF4-FFF2-40B4-BE49-F238E27FC236}">
                <a16:creationId xmlns:a16="http://schemas.microsoft.com/office/drawing/2014/main" id="{0477AAB2-B1F5-CE4B-A78D-4BCB9B9C8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89" y="794012"/>
            <a:ext cx="8325016" cy="355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3410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256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6056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Oil and Gas Forecasting</a:t>
            </a:r>
          </a:p>
        </p:txBody>
      </p:sp>
      <p:pic>
        <p:nvPicPr>
          <p:cNvPr id="7170" name="Picture 2" descr="Architecture diagram">
            <a:extLst>
              <a:ext uri="{FF2B5EF4-FFF2-40B4-BE49-F238E27FC236}">
                <a16:creationId xmlns:a16="http://schemas.microsoft.com/office/drawing/2014/main" id="{19CBC065-E225-9A44-90C7-7602A335D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995" y="709010"/>
            <a:ext cx="5975792" cy="394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802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343462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9852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Data types</a:t>
            </a:r>
          </a:p>
          <a:p>
            <a:r>
              <a:rPr lang="en-US" dirty="0"/>
              <a:t>Non-relational data</a:t>
            </a:r>
          </a:p>
          <a:p>
            <a:r>
              <a:rPr lang="en-US" dirty="0"/>
              <a:t>Relational data</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Data analytics</a:t>
            </a:r>
          </a:p>
          <a:p>
            <a:r>
              <a:rPr lang="en-US" dirty="0"/>
              <a:t>Monitoring</a:t>
            </a:r>
          </a:p>
          <a:p>
            <a:r>
              <a:rPr lang="en-US" dirty="0"/>
              <a:t>DP-200 practice questions</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070914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31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488781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76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0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6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2623116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2166738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FCD5F6-BA3E-405D-9552-0D7C585B3493}"/>
              </a:ext>
            </a:extLst>
          </p:cNvPr>
          <p:cNvSpPr>
            <a:spLocks noGrp="1"/>
          </p:cNvSpPr>
          <p:nvPr>
            <p:ph type="title"/>
          </p:nvPr>
        </p:nvSpPr>
        <p:spPr/>
        <p:txBody>
          <a:bodyPr/>
          <a:lstStyle/>
          <a:p>
            <a:r>
              <a:rPr lang="en-US" dirty="0"/>
              <a:t>Cosmos DB Consistency Levels Take 2</a:t>
            </a:r>
          </a:p>
        </p:txBody>
      </p:sp>
    </p:spTree>
    <p:extLst>
      <p:ext uri="{BB962C8B-B14F-4D97-AF65-F5344CB8AC3E}">
        <p14:creationId xmlns:p14="http://schemas.microsoft.com/office/powerpoint/2010/main" val="3766174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20372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9013</TotalTime>
  <Words>10946</Words>
  <Application>Microsoft Office PowerPoint</Application>
  <PresentationFormat>On-screen Show (16:9)</PresentationFormat>
  <Paragraphs>1846</Paragraphs>
  <Slides>233</Slides>
  <Notes>75</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233</vt:i4>
      </vt:variant>
    </vt:vector>
  </HeadingPairs>
  <TitlesOfParts>
    <vt:vector size="247" baseType="lpstr">
      <vt:lpstr>MS PGothic</vt:lpstr>
      <vt:lpstr>Arial</vt:lpstr>
      <vt:lpstr>Calibri</vt:lpstr>
      <vt:lpstr>Consolas</vt:lpstr>
      <vt:lpstr>Gotham Medium</vt:lpstr>
      <vt:lpstr>Menlo</vt:lpstr>
      <vt:lpstr>Segoe UI</vt:lpstr>
      <vt:lpstr>Segoe UI Light</vt:lpstr>
      <vt:lpstr>Segoe UI Semibold</vt:lpstr>
      <vt:lpstr>Segoe UI Semilight</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What is an Azure Data Engineer?</vt:lpstr>
      <vt:lpstr>Azure Data Scientist Associate</vt:lpstr>
      <vt:lpstr>Azure Data Fundamentals</vt:lpstr>
      <vt:lpstr> Build List and Reorder</vt:lpstr>
      <vt:lpstr> </vt:lpstr>
      <vt:lpstr>Thank you!</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Azure Data Lake Storage Gen 2</vt:lpstr>
      <vt:lpstr>Azure Synapse SQL Pool (DW) Architecture</vt:lpstr>
      <vt:lpstr>Azure Synapse Table Distribution Modes</vt:lpstr>
      <vt:lpstr>Azure Synapse Table Distribution Modes</vt:lpstr>
      <vt:lpstr>Azure SQL Database Firewall Rules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Request Units (RUs)</vt:lpstr>
      <vt:lpstr>Cosmos DB Partitioning</vt:lpstr>
      <vt:lpstr>Consistency Levels</vt:lpstr>
      <vt:lpstr>Cosmos DB Consistency Levels Take 2</vt:lpstr>
      <vt:lpstr>Cosmos DB Resource Model</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lpstr>Exam DP-201: Designing a Microsoft Azure Data Solution Crash Course</vt:lpstr>
      <vt:lpstr>Tim Warner</vt:lpstr>
      <vt:lpstr>Day 1 of 2 Agenda</vt:lpstr>
      <vt:lpstr>Day 2 of 2 Agenda</vt:lpstr>
      <vt:lpstr>Course Materials</vt:lpstr>
      <vt:lpstr>A Different Kind of Training</vt:lpstr>
      <vt:lpstr>Session Recordings</vt:lpstr>
      <vt:lpstr>Session Recordings</vt:lpstr>
      <vt:lpstr>Session Recordings</vt:lpstr>
      <vt:lpstr>DP-201 Changes in 2021</vt:lpstr>
      <vt:lpstr>DP-201 Changes in 2021</vt:lpstr>
      <vt:lpstr>What is an Azure Data Engineer?</vt:lpstr>
      <vt:lpstr>Azure Data Scientist Associate</vt:lpstr>
      <vt:lpstr>Azure Data Analyst Associate</vt:lpstr>
      <vt:lpstr>Azure Data Fundamentals</vt:lpstr>
      <vt:lpstr> Case Study</vt:lpstr>
      <vt:lpstr>Active Screen</vt:lpstr>
      <vt:lpstr> </vt:lpstr>
      <vt:lpstr>Thank you!</vt:lpstr>
      <vt:lpstr>Non-Relational Data</vt:lpstr>
      <vt:lpstr>Non-Relational Data Characteristics</vt:lpstr>
      <vt:lpstr>CAP Theorem</vt:lpstr>
      <vt:lpstr>Azure Blob Storage</vt:lpstr>
      <vt:lpstr>Azure Table Storage</vt:lpstr>
      <vt:lpstr>Data Lake</vt:lpstr>
      <vt:lpstr>ADLS Gen 2</vt:lpstr>
      <vt:lpstr>Storage Account Replication</vt:lpstr>
      <vt:lpstr>Storage Account Replication</vt:lpstr>
      <vt:lpstr>SAS Tokens</vt:lpstr>
      <vt:lpstr>Azure Cosmos DB</vt:lpstr>
      <vt:lpstr>Cosmos DB APIs</vt:lpstr>
      <vt:lpstr>Cosmos DB SQL API</vt:lpstr>
      <vt:lpstr>Request Units (RUs)</vt:lpstr>
      <vt:lpstr>Cosmos DB Partitioning</vt:lpstr>
      <vt:lpstr>Cosmos DB Partitioning</vt:lpstr>
      <vt:lpstr>Cosmos DB Partitioning</vt:lpstr>
      <vt:lpstr>Consistency Levels</vt:lpstr>
      <vt:lpstr>Cosmos DB Resource Model</vt:lpstr>
      <vt:lpstr>Storage Account Replication</vt:lpstr>
      <vt:lpstr>Always Encrypted</vt:lpstr>
      <vt:lpstr>Azure Data Factory</vt:lpstr>
      <vt:lpstr>Azure Monitor</vt:lpstr>
      <vt:lpstr>Data Pipelines</vt:lpstr>
      <vt:lpstr>Azure Diagnostics</vt:lpstr>
      <vt:lpstr>Log Analytics</vt:lpstr>
      <vt:lpstr>Relational Data </vt:lpstr>
      <vt:lpstr>Relational Database Use Cases</vt:lpstr>
      <vt:lpstr>ACID Principle</vt:lpstr>
      <vt:lpstr>SQL Server in an Azure VM</vt:lpstr>
      <vt:lpstr>Azure SQL Database</vt:lpstr>
      <vt:lpstr>Azure SQL DB Managed Instance</vt:lpstr>
      <vt:lpstr>SQL Data Sync for Azure</vt:lpstr>
      <vt:lpstr>Azure Synapse</vt:lpstr>
      <vt:lpstr>Azure Synapse SQL Pool (DW) Architecture</vt:lpstr>
      <vt:lpstr>SQL Pool/Azure SQL Data Warehouse</vt:lpstr>
      <vt:lpstr>Azure Synapse Table Distribution Modes</vt:lpstr>
      <vt:lpstr>Azure Synapse Table Distribution Modes</vt:lpstr>
      <vt:lpstr>Exam DP-201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Lambda architectures from a real time mode perspective</vt:lpstr>
      <vt:lpstr>Architect a stream processing pipeline with Azure Stream Analytics</vt:lpstr>
      <vt:lpstr>Design a stream processing pipeline with Azure Databricks</vt:lpstr>
      <vt:lpstr>Create an Azure IoT reference architecture</vt:lpstr>
      <vt:lpstr>Lambda architectures from a batch mode perspective</vt:lpstr>
      <vt:lpstr>Design an enterprise business intelligence architecture</vt:lpstr>
      <vt:lpstr>Automate an enterprise business intelligence architecture</vt:lpstr>
      <vt:lpstr>Architect an enterprise conversational bot</vt:lpstr>
      <vt:lpstr>Design for security</vt:lpstr>
      <vt:lpstr>Big Data Architecture</vt:lpstr>
      <vt:lpstr>Lambda Architecture</vt:lpstr>
      <vt:lpstr>Kappa Architecture</vt:lpstr>
      <vt:lpstr>Internet of Things (IoT)</vt:lpstr>
      <vt:lpstr>Lambda Architecture with Databricks</vt:lpstr>
      <vt:lpstr>Kappa Architecture with Databricks</vt:lpstr>
      <vt:lpstr>Oil and Gas Forecasting</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191</cp:revision>
  <dcterms:created xsi:type="dcterms:W3CDTF">2015-09-28T19:52:00Z</dcterms:created>
  <dcterms:modified xsi:type="dcterms:W3CDTF">2021-08-04T14:58:32Z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